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61" r:id="rId2"/>
    <p:sldId id="953" r:id="rId3"/>
    <p:sldId id="1010" r:id="rId4"/>
    <p:sldId id="1011" r:id="rId5"/>
    <p:sldId id="1012" r:id="rId6"/>
    <p:sldId id="1013" r:id="rId7"/>
    <p:sldId id="1014" r:id="rId8"/>
    <p:sldId id="1015" r:id="rId9"/>
    <p:sldId id="1016" r:id="rId10"/>
    <p:sldId id="954" r:id="rId11"/>
    <p:sldId id="955" r:id="rId12"/>
    <p:sldId id="956" r:id="rId13"/>
    <p:sldId id="957" r:id="rId14"/>
    <p:sldId id="958" r:id="rId15"/>
    <p:sldId id="959" r:id="rId16"/>
    <p:sldId id="960" r:id="rId17"/>
    <p:sldId id="961" r:id="rId18"/>
    <p:sldId id="962" r:id="rId19"/>
    <p:sldId id="963" r:id="rId20"/>
    <p:sldId id="964" r:id="rId21"/>
    <p:sldId id="965" r:id="rId22"/>
    <p:sldId id="937" r:id="rId23"/>
    <p:sldId id="938" r:id="rId24"/>
    <p:sldId id="939" r:id="rId25"/>
    <p:sldId id="9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hanam, Ganesh R [E CPE]" initials="SGR[C" lastIdx="4" clrIdx="0"/>
  <p:cmAuthor id="2" name="Suraj Kothari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C000"/>
    <a:srgbClr val="41F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3" autoAdjust="0"/>
    <p:restoredTop sz="94663"/>
  </p:normalViewPr>
  <p:slideViewPr>
    <p:cSldViewPr snapToGrid="0">
      <p:cViewPr varScale="1">
        <p:scale>
          <a:sx n="116" d="100"/>
          <a:sy n="116" d="100"/>
        </p:scale>
        <p:origin x="400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86"/>
    </p:cViewPr>
  </p:sorter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40F43-561E-4C4C-8F09-FE70B5DACE57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D781F-70AF-8A4C-8A8B-3CA2E5E63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918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C51E2-AC65-4FBA-968F-FA7F4B5D37A7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912E5-47C8-412D-B860-C77C24406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1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841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912E5-47C8-412D-B860-C77C24406D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49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912E5-47C8-412D-B860-C77C24406D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42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912E5-47C8-412D-B860-C77C24406D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39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4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3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54890" y="1175657"/>
            <a:ext cx="11657803" cy="4913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09600" marR="0" lvl="0" indent="-508000" algn="l" rtl="0">
              <a:lnSpc>
                <a:spcPct val="90000"/>
              </a:lnSpc>
              <a:spcBef>
                <a:spcPts val="10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  <a:defRPr sz="28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Arial" charset="0"/>
                <a:sym typeface="Arial" charset="0"/>
              </a:defRPr>
            </a:lvl1pPr>
            <a:lvl2pPr marL="1168400" marR="0" lvl="1" indent="-457200" algn="l" rtl="0">
              <a:lnSpc>
                <a:spcPct val="90000"/>
              </a:lnSpc>
              <a:spcBef>
                <a:spcPts val="10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 Light" panose="020F0302020204030204" pitchFamily="34" charset="0"/>
              <a:buChar char="⁻"/>
              <a:defRPr sz="2400" b="0" i="0" u="none" strike="noStrike" cap="none">
                <a:solidFill>
                  <a:schemeClr val="tx1"/>
                </a:solidFill>
                <a:latin typeface="+mj-lt"/>
                <a:ea typeface="Arial" charset="0"/>
                <a:cs typeface="Arial" charset="0"/>
                <a:sym typeface="Arial" charset="0"/>
              </a:defRPr>
            </a:lvl2pPr>
            <a:lvl3pPr marL="1544955" marR="0" lvl="2" indent="-342900" algn="l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>
                <a:srgbClr val="CE1126"/>
              </a:buClr>
              <a:buSzPct val="60000"/>
              <a:buFont typeface="Arial" charset="0"/>
              <a:buChar char="•"/>
              <a:defRPr sz="2200" b="0" i="0" u="none" strike="noStrike" cap="none">
                <a:solidFill>
                  <a:schemeClr val="tx1"/>
                </a:solidFill>
                <a:latin typeface="+mj-lt"/>
                <a:ea typeface="Arial" charset="0"/>
                <a:cs typeface="Arial" charset="0"/>
                <a:sym typeface="Arial" charset="0"/>
              </a:defRPr>
            </a:lvl3pPr>
            <a:lvl4pPr marL="1710055" marR="0" lvl="3" indent="-1714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67000"/>
              <a:buFont typeface="Arial" charset="0"/>
              <a:buChar char="o"/>
              <a:defRPr sz="2400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218055" marR="0" lvl="4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726055" marR="0" lvl="5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3234055" marR="0" lvl="6" indent="-50800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725545" marR="0" lvl="7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4233545" marR="0" lvl="8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890" y="21089"/>
            <a:ext cx="11616267" cy="1014868"/>
          </a:xfrm>
          <a:prstGeom prst="rect">
            <a:avLst/>
          </a:prstGeom>
        </p:spPr>
        <p:txBody>
          <a:bodyPr anchor="ctr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1" i="0" u="none" strike="noStrike" cap="none" dirty="0">
                <a:solidFill>
                  <a:srgbClr val="FF0000"/>
                </a:solidFill>
                <a:latin typeface="Calibri Light" panose="020F0302020204030204" pitchFamily="34" charset="0"/>
                <a:ea typeface="Arial" charset="0"/>
                <a:cs typeface="Arial" charset="0"/>
                <a:sym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91424" y="643105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8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1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483"/>
            <a:ext cx="10515600" cy="1325563"/>
          </a:xfrm>
          <a:prstGeom prst="rect">
            <a:avLst/>
          </a:prstGeom>
        </p:spPr>
        <p:txBody>
          <a:bodyPr lIns="117226" tIns="58613" rIns="117226" bIns="5861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981"/>
            <a:ext cx="10515600" cy="4351339"/>
          </a:xfrm>
          <a:prstGeom prst="rect">
            <a:avLst/>
          </a:prstGeom>
        </p:spPr>
        <p:txBody>
          <a:bodyPr lIns="117226" tIns="58613" rIns="117226" bIns="586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lIns="117226" tIns="58613" rIns="117226" bIns="58613"/>
          <a:lstStyle/>
          <a:p>
            <a:fld id="{60313E70-E957-9D4D-B887-9D44CEAB4BE6}" type="datetime1">
              <a:rPr lang="en-US" smtClean="0"/>
              <a:t>9/6/21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lIns="117226" tIns="58613" rIns="117226" bIns="58613"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3338"/>
            <a:ext cx="121920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/>
          </p:cNvSpPr>
          <p:nvPr userDrawn="1"/>
        </p:nvSpPr>
        <p:spPr bwMode="auto">
          <a:xfrm>
            <a:off x="9743135" y="6438900"/>
            <a:ext cx="2311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6633" tIns="36633" rIns="36633" bIns="36633"/>
          <a:lstStyle/>
          <a:p>
            <a:pPr algn="r"/>
            <a:r>
              <a:rPr lang="en-US" sz="1400" b="1" dirty="0">
                <a:solidFill>
                  <a:srgbClr val="F2BF49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learn</a:t>
            </a: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 invent impact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5" y="6435725"/>
            <a:ext cx="353695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91424" y="6431056"/>
            <a:ext cx="2743200" cy="365125"/>
          </a:xfrm>
        </p:spPr>
        <p:txBody>
          <a:bodyPr lIns="117226" tIns="58613" rIns="117226" bIns="58613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3338"/>
            <a:ext cx="121920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Rectangle 3"/>
          <p:cNvSpPr>
            <a:spLocks/>
          </p:cNvSpPr>
          <p:nvPr userDrawn="1"/>
        </p:nvSpPr>
        <p:spPr bwMode="auto">
          <a:xfrm>
            <a:off x="9743135" y="6438900"/>
            <a:ext cx="2311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/>
          <a:p>
            <a:pPr algn="r"/>
            <a:r>
              <a:rPr lang="en-US" sz="1320" b="1" dirty="0">
                <a:solidFill>
                  <a:srgbClr val="F2BF49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learn</a:t>
            </a:r>
            <a:r>
              <a:rPr lang="en-US" sz="132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 invent impact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5" y="6435725"/>
            <a:ext cx="353695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91424" y="643105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8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16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18" y="480057"/>
            <a:ext cx="4489135" cy="537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431981" y="1291589"/>
            <a:ext cx="2773999" cy="239999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t" anchorCtr="0">
            <a:noAutofit/>
          </a:bodyPr>
          <a:lstStyle/>
          <a:p>
            <a:pPr>
              <a:buClr>
                <a:srgbClr val="F2BF49"/>
              </a:buClr>
              <a:buSzPct val="25000"/>
            </a:pPr>
            <a:r>
              <a:rPr lang="en-US" sz="1300" b="1">
                <a:solidFill>
                  <a:srgbClr val="F2BF49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learn</a:t>
            </a:r>
            <a:r>
              <a:rPr lang="en-US" sz="13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invent impact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523029" y="5494823"/>
            <a:ext cx="11121980" cy="807528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Acknowledgement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Team members at Iowa State University and EnSoft, DARPA contracts </a:t>
            </a:r>
            <a:r>
              <a:rPr lang="en-US" sz="1600" b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FA8750-12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-2-0126 &amp; FA8750-15-2-0080</a:t>
            </a: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516796" y="3642955"/>
            <a:ext cx="10972800" cy="2009700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endParaRPr lang="en-US" sz="24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Suresh C. Kothari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Richardson Professor, Department of Electrical and Computer Engineering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President &amp; Founder EnSoft Corp. </a:t>
            </a:r>
          </a:p>
          <a:p>
            <a:pPr>
              <a:buClr>
                <a:srgbClr val="000000"/>
              </a:buClr>
              <a:buSzPct val="25000"/>
            </a:pPr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99"/>
          <p:cNvSpPr txBox="1"/>
          <p:nvPr/>
        </p:nvSpPr>
        <p:spPr>
          <a:xfrm>
            <a:off x="370273" y="2729930"/>
            <a:ext cx="11561154" cy="834594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b" anchorCtr="0">
            <a:noAutofit/>
          </a:bodyPr>
          <a:lstStyle/>
          <a:p>
            <a:pPr algn="ctr">
              <a:buClr>
                <a:srgbClr val="CE1126"/>
              </a:buClr>
              <a:buSzPct val="25000"/>
            </a:pPr>
            <a:r>
              <a:rPr lang="en-US" sz="4000" dirty="0"/>
              <a:t>Creating Projects in Atlas</a:t>
            </a:r>
          </a:p>
        </p:txBody>
      </p:sp>
      <p:pic>
        <p:nvPicPr>
          <p:cNvPr id="8" name="Shape 104">
            <a:extLst>
              <a:ext uri="{FF2B5EF4-FFF2-40B4-BE49-F238E27FC236}">
                <a16:creationId xmlns:a16="http://schemas.microsoft.com/office/drawing/2014/main" id="{032AEFD2-5FF3-FA49-8646-F4BD6E460E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501" t="9896" r="8474" b="8065"/>
          <a:stretch/>
        </p:blipFill>
        <p:spPr>
          <a:xfrm>
            <a:off x="10197126" y="76013"/>
            <a:ext cx="1819469" cy="1455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2492865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19C8B4-3AFD-6B45-B696-8DA8A9471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90" y="1175658"/>
            <a:ext cx="11657803" cy="2881188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Scenario: You have an archive (.zip file) for an existing eclipse project.</a:t>
            </a:r>
          </a:p>
          <a:p>
            <a:r>
              <a:rPr lang="en-US" dirty="0"/>
              <a:t>Steps: 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Note of the location of the archive.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Open Eclipse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Click File -&gt; Import (screenshots follow)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FE8E6-AE89-BC4D-A1AC-EAFD528D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an existing project using a local archive/directory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DA62-FD27-DA43-A021-CC77DEDC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42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42E56-565B-BF43-B377-9F8666C1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376D0-F11E-5E47-95A5-22A9549C4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77D3B6F-A204-D648-AB34-02069B1C7A81}"/>
              </a:ext>
            </a:extLst>
          </p:cNvPr>
          <p:cNvSpPr/>
          <p:nvPr/>
        </p:nvSpPr>
        <p:spPr>
          <a:xfrm>
            <a:off x="1212351" y="2568539"/>
            <a:ext cx="3123343" cy="6986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72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E7336-8D82-3F4E-9EDF-D43D5C6D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B3D78-171B-2249-A6FA-951DF3FDD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28" y="21089"/>
            <a:ext cx="6264805" cy="6295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FC472-8BFC-7546-A67C-CA49C3952FB6}"/>
              </a:ext>
            </a:extLst>
          </p:cNvPr>
          <p:cNvSpPr txBox="1"/>
          <p:nvPr/>
        </p:nvSpPr>
        <p:spPr>
          <a:xfrm>
            <a:off x="7701413" y="2184603"/>
            <a:ext cx="379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It will pop-up a window.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Select </a:t>
            </a:r>
            <a:r>
              <a:rPr lang="en-US" i="1" dirty="0">
                <a:latin typeface="+mj-lt"/>
              </a:rPr>
              <a:t>Existing Projects into Workspace </a:t>
            </a:r>
            <a:r>
              <a:rPr lang="en-US" dirty="0">
                <a:latin typeface="+mj-lt"/>
              </a:rPr>
              <a:t>under </a:t>
            </a:r>
            <a:r>
              <a:rPr lang="en-US" i="1" dirty="0">
                <a:latin typeface="+mj-lt"/>
              </a:rPr>
              <a:t>General</a:t>
            </a:r>
            <a:r>
              <a:rPr lang="en-US" dirty="0">
                <a:latin typeface="+mj-lt"/>
              </a:rPr>
              <a:t> Category.</a:t>
            </a:r>
          </a:p>
          <a:p>
            <a:r>
              <a:rPr lang="en-US" dirty="0">
                <a:latin typeface="+mj-lt"/>
              </a:rPr>
              <a:t>Click </a:t>
            </a:r>
            <a:r>
              <a:rPr lang="en-US" i="1" dirty="0">
                <a:latin typeface="+mj-lt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06427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8821E-B630-3D4E-9957-1B1F619A8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04CAC-1A84-C240-A450-791A3EB6E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55" y="21089"/>
            <a:ext cx="5251026" cy="633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5C5654-2CE1-644B-B082-042F6EDD9A2B}"/>
              </a:ext>
            </a:extLst>
          </p:cNvPr>
          <p:cNvSpPr txBox="1"/>
          <p:nvPr/>
        </p:nvSpPr>
        <p:spPr>
          <a:xfrm>
            <a:off x="7202184" y="2263428"/>
            <a:ext cx="2969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You should see a screen like this.</a:t>
            </a:r>
          </a:p>
          <a:p>
            <a:r>
              <a:rPr lang="en-US" dirty="0">
                <a:latin typeface="+mj-lt"/>
              </a:rPr>
              <a:t>Click </a:t>
            </a:r>
            <a:r>
              <a:rPr lang="en-US" i="1" dirty="0">
                <a:latin typeface="+mj-lt"/>
              </a:rPr>
              <a:t>Select archive file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1635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A49C3-EB9B-C749-B8C9-310ED45B7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C9DAF-90BB-FF44-873B-920CCD4B5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34" y="0"/>
            <a:ext cx="5012566" cy="6395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1A99E-2CB4-E742-88F9-17C4B770E200}"/>
              </a:ext>
            </a:extLst>
          </p:cNvPr>
          <p:cNvSpPr txBox="1"/>
          <p:nvPr/>
        </p:nvSpPr>
        <p:spPr>
          <a:xfrm>
            <a:off x="6667928" y="1377785"/>
            <a:ext cx="403515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Click </a:t>
            </a:r>
            <a:r>
              <a:rPr lang="en-US" i="1" dirty="0">
                <a:latin typeface="+mj-lt"/>
              </a:rPr>
              <a:t>Browse</a:t>
            </a:r>
            <a:r>
              <a:rPr lang="en-US" dirty="0">
                <a:latin typeface="+mj-lt"/>
              </a:rPr>
              <a:t> to select the archive file you’ve stored. In this case, we are  selecting xinu.zip</a:t>
            </a:r>
          </a:p>
          <a:p>
            <a:endParaRPr lang="en-US" sz="800" dirty="0">
              <a:latin typeface="+mj-lt"/>
            </a:endParaRPr>
          </a:p>
          <a:p>
            <a:r>
              <a:rPr lang="en-US" dirty="0">
                <a:latin typeface="+mj-lt"/>
              </a:rPr>
              <a:t>You will see projects listed in the </a:t>
            </a:r>
            <a:r>
              <a:rPr lang="en-US" i="1" dirty="0">
                <a:latin typeface="+mj-lt"/>
              </a:rPr>
              <a:t>Projects</a:t>
            </a:r>
            <a:r>
              <a:rPr lang="en-US" dirty="0">
                <a:latin typeface="+mj-lt"/>
              </a:rPr>
              <a:t> window.</a:t>
            </a:r>
          </a:p>
          <a:p>
            <a:endParaRPr lang="en-US" sz="800" dirty="0">
              <a:latin typeface="+mj-lt"/>
            </a:endParaRPr>
          </a:p>
          <a:p>
            <a:r>
              <a:rPr lang="en-US" dirty="0">
                <a:latin typeface="+mj-lt"/>
              </a:rPr>
              <a:t>Click </a:t>
            </a:r>
            <a:r>
              <a:rPr lang="en-US" i="1" dirty="0">
                <a:latin typeface="+mj-lt"/>
              </a:rPr>
              <a:t>Finish</a:t>
            </a:r>
            <a:r>
              <a:rPr lang="en-US" dirty="0">
                <a:latin typeface="+mj-lt"/>
              </a:rPr>
              <a:t> to complete the import.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F1CB67-D389-254A-9C3E-D3F854F4AF95}"/>
              </a:ext>
            </a:extLst>
          </p:cNvPr>
          <p:cNvSpPr/>
          <p:nvPr/>
        </p:nvSpPr>
        <p:spPr>
          <a:xfrm>
            <a:off x="2393878" y="1057046"/>
            <a:ext cx="2661007" cy="6986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933960-4A54-2043-82D5-E9591559673A}"/>
              </a:ext>
            </a:extLst>
          </p:cNvPr>
          <p:cNvSpPr/>
          <p:nvPr/>
        </p:nvSpPr>
        <p:spPr>
          <a:xfrm>
            <a:off x="1083434" y="1488670"/>
            <a:ext cx="1207703" cy="6986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385B8-D289-D24A-841D-707D5DACC22B}"/>
              </a:ext>
            </a:extLst>
          </p:cNvPr>
          <p:cNvCxnSpPr>
            <a:cxnSpLocks/>
          </p:cNvCxnSpPr>
          <p:nvPr/>
        </p:nvCxnSpPr>
        <p:spPr>
          <a:xfrm flipH="1" flipV="1">
            <a:off x="2291139" y="2024009"/>
            <a:ext cx="339045" cy="303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3C672E-D326-584D-929E-05907874F691}"/>
              </a:ext>
            </a:extLst>
          </p:cNvPr>
          <p:cNvCxnSpPr>
            <a:cxnSpLocks/>
          </p:cNvCxnSpPr>
          <p:nvPr/>
        </p:nvCxnSpPr>
        <p:spPr>
          <a:xfrm flipH="1">
            <a:off x="4988104" y="887848"/>
            <a:ext cx="323635" cy="2667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DCE1D3-B387-674E-8420-74F21C8E4234}"/>
              </a:ext>
            </a:extLst>
          </p:cNvPr>
          <p:cNvSpPr txBox="1"/>
          <p:nvPr/>
        </p:nvSpPr>
        <p:spPr>
          <a:xfrm>
            <a:off x="5296326" y="692638"/>
            <a:ext cx="180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to Archive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87C246-FBEB-7243-9A17-4614E4070B1B}"/>
              </a:ext>
            </a:extLst>
          </p:cNvPr>
          <p:cNvSpPr txBox="1"/>
          <p:nvPr/>
        </p:nvSpPr>
        <p:spPr>
          <a:xfrm>
            <a:off x="1957226" y="2325157"/>
            <a:ext cx="180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Existing Project</a:t>
            </a:r>
          </a:p>
        </p:txBody>
      </p:sp>
    </p:spTree>
    <p:extLst>
      <p:ext uri="{BB962C8B-B14F-4D97-AF65-F5344CB8AC3E}">
        <p14:creationId xmlns:p14="http://schemas.microsoft.com/office/powerpoint/2010/main" val="1843818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28265-6AE1-064E-8763-4DA1216E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9A224-6A49-594C-8AE7-848D207F6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7" y="158338"/>
            <a:ext cx="10184329" cy="60442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68BC54-847E-A341-84EF-FAD3E3F65FC2}"/>
              </a:ext>
            </a:extLst>
          </p:cNvPr>
          <p:cNvSpPr/>
          <p:nvPr/>
        </p:nvSpPr>
        <p:spPr>
          <a:xfrm>
            <a:off x="538904" y="655421"/>
            <a:ext cx="2728278" cy="6986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BA3690-FDF4-9644-96D5-70618D7D4A90}"/>
              </a:ext>
            </a:extLst>
          </p:cNvPr>
          <p:cNvCxnSpPr>
            <a:cxnSpLocks/>
          </p:cNvCxnSpPr>
          <p:nvPr/>
        </p:nvCxnSpPr>
        <p:spPr>
          <a:xfrm flipH="1">
            <a:off x="3344728" y="1008883"/>
            <a:ext cx="4978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AE2D42-5503-354A-97EC-A02042918F07}"/>
              </a:ext>
            </a:extLst>
          </p:cNvPr>
          <p:cNvSpPr txBox="1"/>
          <p:nvPr/>
        </p:nvSpPr>
        <p:spPr>
          <a:xfrm>
            <a:off x="4048018" y="791109"/>
            <a:ext cx="563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project should show up in Package Explorer on the left</a:t>
            </a:r>
          </a:p>
        </p:txBody>
      </p:sp>
    </p:spTree>
    <p:extLst>
      <p:ext uri="{BB962C8B-B14F-4D97-AF65-F5344CB8AC3E}">
        <p14:creationId xmlns:p14="http://schemas.microsoft.com/office/powerpoint/2010/main" val="1379078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742352-01A9-4C4B-8BE9-A22E37911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098" y="1368841"/>
            <a:ext cx="11657803" cy="1516027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Scenario: You want to import existing C code as an eclipse project. </a:t>
            </a:r>
          </a:p>
          <a:p>
            <a:pPr marL="101600" indent="0">
              <a:buNone/>
            </a:pPr>
            <a:r>
              <a:rPr lang="en-US" dirty="0"/>
              <a:t>We will demonstrate how to do it. The process for a Java codebase differs slightly; it is shown  at the end.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C2F153-4811-E842-8A7E-BEC9E8963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eclipse project from a C codebase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7837-EA55-BC4D-A503-00856E97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028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C6D8F-944A-754C-950F-FA681E75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C66B4-82DC-A449-9715-67F000B98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83" y="170914"/>
            <a:ext cx="5808341" cy="6089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913BCE-4D3B-FA47-B91A-A5B4580F82BC}"/>
              </a:ext>
            </a:extLst>
          </p:cNvPr>
          <p:cNvSpPr txBox="1"/>
          <p:nvPr/>
        </p:nvSpPr>
        <p:spPr>
          <a:xfrm>
            <a:off x="7561779" y="1377785"/>
            <a:ext cx="3667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Click </a:t>
            </a:r>
            <a:r>
              <a:rPr lang="en-US" i="1" dirty="0">
                <a:latin typeface="+mj-lt"/>
              </a:rPr>
              <a:t>File -&gt; Import </a:t>
            </a:r>
            <a:r>
              <a:rPr lang="en-US" dirty="0">
                <a:latin typeface="+mj-lt"/>
              </a:rPr>
              <a:t>to open the importing wizard (pop-up window)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This time you will select </a:t>
            </a:r>
            <a:br>
              <a:rPr lang="en-US" dirty="0">
                <a:latin typeface="+mj-lt"/>
              </a:rPr>
            </a:br>
            <a:r>
              <a:rPr lang="en-US" i="1" dirty="0">
                <a:latin typeface="+mj-lt"/>
              </a:rPr>
              <a:t>Existing Code as Makefile Project</a:t>
            </a:r>
          </a:p>
          <a:p>
            <a:r>
              <a:rPr lang="en-US" dirty="0">
                <a:latin typeface="+mj-lt"/>
              </a:rPr>
              <a:t>Under C/C++ category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Click </a:t>
            </a:r>
            <a:r>
              <a:rPr lang="en-US" i="1" dirty="0">
                <a:latin typeface="+mj-lt"/>
              </a:rPr>
              <a:t>Next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8517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4626B-2C9E-9D42-AFEC-B2B44247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A203D-1B38-074E-829B-E15799B9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40" y="0"/>
            <a:ext cx="5713982" cy="6215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3FC426-4F9D-394C-8920-74C87A75370E}"/>
              </a:ext>
            </a:extLst>
          </p:cNvPr>
          <p:cNvSpPr txBox="1"/>
          <p:nvPr/>
        </p:nvSpPr>
        <p:spPr>
          <a:xfrm>
            <a:off x="7479587" y="1469204"/>
            <a:ext cx="3750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You should now see a screen like this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Click </a:t>
            </a:r>
            <a:r>
              <a:rPr lang="en-US" i="1" dirty="0">
                <a:latin typeface="+mj-lt"/>
              </a:rPr>
              <a:t>Browse</a:t>
            </a:r>
            <a:r>
              <a:rPr lang="en-US" dirty="0">
                <a:latin typeface="+mj-lt"/>
              </a:rPr>
              <a:t> to browse to the directory containing your code</a:t>
            </a:r>
          </a:p>
        </p:txBody>
      </p:sp>
    </p:spTree>
    <p:extLst>
      <p:ext uri="{BB962C8B-B14F-4D97-AF65-F5344CB8AC3E}">
        <p14:creationId xmlns:p14="http://schemas.microsoft.com/office/powerpoint/2010/main" val="4204790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D7EEF-7FF7-9B4A-9AC9-9C3B4E79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FC398-606D-374A-BE5F-6DD8A0F13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13" y="144676"/>
            <a:ext cx="5597544" cy="6115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BDBC32-2580-BE4B-8326-B376C7B22D22}"/>
              </a:ext>
            </a:extLst>
          </p:cNvPr>
          <p:cNvSpPr txBox="1"/>
          <p:nvPr/>
        </p:nvSpPr>
        <p:spPr>
          <a:xfrm>
            <a:off x="7713662" y="1396946"/>
            <a:ext cx="3647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After you’ve located your code, give a name to your project. Eclipse will select the directory name as the default choice but you can edit it if you wish.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Rest of the settings can be left untouched for most of the cases.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Click </a:t>
            </a:r>
            <a:r>
              <a:rPr lang="en-US" i="1" dirty="0">
                <a:latin typeface="+mj-lt"/>
              </a:rPr>
              <a:t>Finish</a:t>
            </a:r>
            <a:r>
              <a:rPr lang="en-US" dirty="0">
                <a:latin typeface="+mj-lt"/>
              </a:rPr>
              <a:t> to complete the process.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16DD9D-C0AE-3A4B-B3C1-1C9E3B0B52BF}"/>
              </a:ext>
            </a:extLst>
          </p:cNvPr>
          <p:cNvSpPr/>
          <p:nvPr/>
        </p:nvSpPr>
        <p:spPr>
          <a:xfrm>
            <a:off x="2022297" y="1955067"/>
            <a:ext cx="2354494" cy="6986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9797FD-999C-D042-A12E-99E945BE58D0}"/>
              </a:ext>
            </a:extLst>
          </p:cNvPr>
          <p:cNvSpPr/>
          <p:nvPr/>
        </p:nvSpPr>
        <p:spPr>
          <a:xfrm>
            <a:off x="1890445" y="1175656"/>
            <a:ext cx="1207702" cy="6986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581888-9F74-8D44-B3CE-51A470B24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existing C project or create new C project in Eclipse</a:t>
            </a:r>
          </a:p>
          <a:p>
            <a:r>
              <a:rPr lang="en-US" dirty="0"/>
              <a:t>Index a project in Atlas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86FA5A-3E08-3F47-A425-F97F7CAE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D5CB8-5952-5D4F-A918-DFB310D23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97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28265-6AE1-064E-8763-4DA1216E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9A224-6A49-594C-8AE7-848D207F6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1" y="215901"/>
            <a:ext cx="10184329" cy="60442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68BC54-847E-A341-84EF-FAD3E3F65FC2}"/>
              </a:ext>
            </a:extLst>
          </p:cNvPr>
          <p:cNvSpPr/>
          <p:nvPr/>
        </p:nvSpPr>
        <p:spPr>
          <a:xfrm>
            <a:off x="538904" y="655421"/>
            <a:ext cx="2728278" cy="69864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BA3690-FDF4-9644-96D5-70618D7D4A90}"/>
              </a:ext>
            </a:extLst>
          </p:cNvPr>
          <p:cNvCxnSpPr>
            <a:cxnSpLocks/>
          </p:cNvCxnSpPr>
          <p:nvPr/>
        </p:nvCxnSpPr>
        <p:spPr>
          <a:xfrm flipH="1">
            <a:off x="3344728" y="1008883"/>
            <a:ext cx="49780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F0D06D-8DE1-8C40-9729-C42A9F322BB7}"/>
              </a:ext>
            </a:extLst>
          </p:cNvPr>
          <p:cNvSpPr txBox="1"/>
          <p:nvPr/>
        </p:nvSpPr>
        <p:spPr>
          <a:xfrm>
            <a:off x="3698697" y="2414427"/>
            <a:ext cx="6051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For Java codebases, you will select the option</a:t>
            </a:r>
            <a:br>
              <a:rPr lang="en-US" dirty="0">
                <a:latin typeface="+mj-lt"/>
              </a:rPr>
            </a:br>
            <a:r>
              <a:rPr lang="en-US" i="1" dirty="0">
                <a:latin typeface="+mj-lt"/>
              </a:rPr>
              <a:t>Projects from Folder or Archive 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under </a:t>
            </a:r>
            <a:r>
              <a:rPr lang="en-US" i="1" dirty="0">
                <a:latin typeface="+mj-lt"/>
              </a:rPr>
              <a:t>General </a:t>
            </a:r>
            <a:r>
              <a:rPr lang="en-US" dirty="0">
                <a:latin typeface="+mj-lt"/>
              </a:rPr>
              <a:t>category in the import pop-up window.</a:t>
            </a:r>
          </a:p>
          <a:p>
            <a:r>
              <a:rPr lang="en-US" dirty="0">
                <a:latin typeface="+mj-lt"/>
              </a:rPr>
              <a:t>Rest of the process is the same.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BF87C-4B12-FF41-A266-A8D005FABDFC}"/>
              </a:ext>
            </a:extLst>
          </p:cNvPr>
          <p:cNvSpPr txBox="1"/>
          <p:nvPr/>
        </p:nvSpPr>
        <p:spPr>
          <a:xfrm>
            <a:off x="4048018" y="791109"/>
            <a:ext cx="563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project should show up in Package Explorer on the left</a:t>
            </a:r>
          </a:p>
        </p:txBody>
      </p:sp>
    </p:spTree>
    <p:extLst>
      <p:ext uri="{BB962C8B-B14F-4D97-AF65-F5344CB8AC3E}">
        <p14:creationId xmlns:p14="http://schemas.microsoft.com/office/powerpoint/2010/main" val="132182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099DA-DB04-A94B-B31E-CC646D8C1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90" y="1175658"/>
            <a:ext cx="11657803" cy="1528906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After you’ve imported a codebase into eclipse, next step is to </a:t>
            </a:r>
            <a:r>
              <a:rPr lang="en-US" i="1" dirty="0"/>
              <a:t>index </a:t>
            </a:r>
            <a:r>
              <a:rPr lang="en-US" dirty="0"/>
              <a:t>it into Atlas. We will demonstrate how to do it. When you index a project into Atlas, Atlas will process the codebase and generate a graph database for it.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3109C4-E5C8-084D-B652-833A0240C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 project into Atlas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68D4F-C304-2B4C-87E7-956F6B1D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67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Screen Shot 2018-01-09 at 4.43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140" y="4185995"/>
            <a:ext cx="3086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Hover  to top of the screen to get the top bar. </a:t>
            </a:r>
          </a:p>
          <a:p>
            <a:endParaRPr lang="en-US" sz="800" i="1" dirty="0">
              <a:latin typeface="+mj-lt"/>
            </a:endParaRPr>
          </a:p>
          <a:p>
            <a:r>
              <a:rPr lang="en-US" dirty="0">
                <a:latin typeface="+mj-lt"/>
              </a:rPr>
              <a:t>Select</a:t>
            </a:r>
            <a:r>
              <a:rPr lang="en-US" i="1" dirty="0">
                <a:latin typeface="+mj-lt"/>
              </a:rPr>
              <a:t> Mange Project Settings </a:t>
            </a:r>
            <a:r>
              <a:rPr lang="en-US" dirty="0">
                <a:latin typeface="+mj-lt"/>
              </a:rPr>
              <a:t>from the Atlas menu.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496B3B-41C5-824C-9868-1E78B6171BEA}"/>
              </a:ext>
            </a:extLst>
          </p:cNvPr>
          <p:cNvCxnSpPr/>
          <p:nvPr/>
        </p:nvCxnSpPr>
        <p:spPr>
          <a:xfrm flipV="1">
            <a:off x="3449256" y="1678329"/>
            <a:ext cx="2349660" cy="29094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825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Screen Shot 2018-01-09 at 4.46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48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 descr="Screen Shot 2018-01-09 at 4.47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155" y="2657515"/>
            <a:ext cx="34677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The previous step opens the </a:t>
            </a:r>
          </a:p>
          <a:p>
            <a:r>
              <a:rPr lang="en-US" dirty="0">
                <a:latin typeface="+mj-lt"/>
              </a:rPr>
              <a:t>Project Map Settings menu.</a:t>
            </a:r>
          </a:p>
          <a:p>
            <a:r>
              <a:rPr lang="en-US" dirty="0">
                <a:latin typeface="+mj-lt"/>
              </a:rPr>
              <a:t> 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Remove current project(s), </a:t>
            </a:r>
          </a:p>
          <a:p>
            <a:r>
              <a:rPr lang="en-US" dirty="0">
                <a:latin typeface="+mj-lt"/>
              </a:rPr>
              <a:t>if you’ve any.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Add the </a:t>
            </a:r>
            <a:r>
              <a:rPr lang="en-US" dirty="0" err="1">
                <a:latin typeface="+mj-lt"/>
              </a:rPr>
              <a:t>Xinu</a:t>
            </a:r>
            <a:r>
              <a:rPr lang="en-US" dirty="0">
                <a:latin typeface="+mj-lt"/>
              </a:rPr>
              <a:t> project (the project we wish to index)</a:t>
            </a:r>
          </a:p>
          <a:p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Click the </a:t>
            </a:r>
            <a:r>
              <a:rPr lang="en-US" i="1" dirty="0">
                <a:latin typeface="+mj-lt"/>
              </a:rPr>
              <a:t>Save &amp; Re-Map </a:t>
            </a:r>
            <a:r>
              <a:rPr lang="en-US" dirty="0">
                <a:latin typeface="+mj-lt"/>
              </a:rPr>
              <a:t>button.</a:t>
            </a:r>
          </a:p>
        </p:txBody>
      </p:sp>
    </p:spTree>
    <p:extLst>
      <p:ext uri="{BB962C8B-B14F-4D97-AF65-F5344CB8AC3E}">
        <p14:creationId xmlns:p14="http://schemas.microsoft.com/office/powerpoint/2010/main" val="403910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" name="Picture 1" descr="Screen Shot 2018-01-09 at 4.49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42148" y="3899913"/>
            <a:ext cx="416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Effect of Re-Map: Atlas starts generating the index (i.e. the graph database) for the new project. The progress is shown. It is currently 48% done.  Once it reaches 100%, it is indexed and you’re ready to start analyzing it using Atlas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331200" y="6083300"/>
            <a:ext cx="152400" cy="59690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27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Screen Shot 2020-10-30 at 11.42.2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31200" y="2783607"/>
            <a:ext cx="3509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Select Atlas Perspective From </a:t>
            </a:r>
            <a:r>
              <a:rPr lang="en-US" i="1" dirty="0"/>
              <a:t>other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After you have opened the Atlas Perspective, there will be sign for it in the upper right corner </a:t>
            </a:r>
            <a:r>
              <a:rPr lang="mr-IN" dirty="0">
                <a:latin typeface="+mj-lt"/>
              </a:rPr>
              <a:t>–</a:t>
            </a:r>
            <a:r>
              <a:rPr lang="en-US" dirty="0">
                <a:latin typeface="+mj-lt"/>
              </a:rPr>
              <a:t> shown on the next slide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0250069" y="1641943"/>
            <a:ext cx="1002131" cy="1240957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72701" y="1435168"/>
            <a:ext cx="111763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849219" y="0"/>
            <a:ext cx="1347005" cy="1539322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64993" y="1460824"/>
            <a:ext cx="729689" cy="809676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15218" y="2318746"/>
            <a:ext cx="16323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376309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Screen Shot 2020-10-30 at 11.42.2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71100" y="1962635"/>
            <a:ext cx="198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Atlas Perspective symbol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622730" y="577245"/>
            <a:ext cx="370427" cy="1321252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801698" y="550059"/>
            <a:ext cx="986263" cy="694226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15218" y="2318746"/>
            <a:ext cx="16323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Perspectives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8203" y="986199"/>
            <a:ext cx="257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Perspective symbol</a:t>
            </a:r>
          </a:p>
        </p:txBody>
      </p:sp>
    </p:spTree>
    <p:extLst>
      <p:ext uri="{BB962C8B-B14F-4D97-AF65-F5344CB8AC3E}">
        <p14:creationId xmlns:p14="http://schemas.microsoft.com/office/powerpoint/2010/main" val="2023341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Screen Shot 2020-10-30 at 11.48.4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801698" y="550059"/>
            <a:ext cx="986263" cy="694226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18203" y="986199"/>
            <a:ext cx="2578553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are in Java Perspective - highlighted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1205737" y="615729"/>
            <a:ext cx="814680" cy="1537789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43900" y="1895432"/>
            <a:ext cx="3156895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After you have opened Atlas perspective, you can switch to it by clicking its symbol</a:t>
            </a:r>
          </a:p>
        </p:txBody>
      </p:sp>
    </p:spTree>
    <p:extLst>
      <p:ext uri="{BB962C8B-B14F-4D97-AF65-F5344CB8AC3E}">
        <p14:creationId xmlns:p14="http://schemas.microsoft.com/office/powerpoint/2010/main" val="26619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Screen Shot 2020-10-30 at 11.49.1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1030298" y="575459"/>
            <a:ext cx="986263" cy="694226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46803" y="1011599"/>
            <a:ext cx="2578553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are in Atlas Perspective - highlighted</a:t>
            </a:r>
          </a:p>
        </p:txBody>
      </p:sp>
    </p:spTree>
    <p:extLst>
      <p:ext uri="{BB962C8B-B14F-4D97-AF65-F5344CB8AC3E}">
        <p14:creationId xmlns:p14="http://schemas.microsoft.com/office/powerpoint/2010/main" val="157273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Screen Shot 2020-10-30 at 11.49.1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930900" y="3873185"/>
            <a:ext cx="2673698" cy="1333815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429303" y="3449999"/>
            <a:ext cx="336899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Atlas Shell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/>
              <a:t>Click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5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Screen Shot 2020-10-30 at 11.49.1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1030298" y="575459"/>
            <a:ext cx="986263" cy="694226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46803" y="1011599"/>
            <a:ext cx="2578553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are in Atlas Perspective - highlighted</a:t>
            </a:r>
          </a:p>
        </p:txBody>
      </p:sp>
    </p:spTree>
    <p:extLst>
      <p:ext uri="{BB962C8B-B14F-4D97-AF65-F5344CB8AC3E}">
        <p14:creationId xmlns:p14="http://schemas.microsoft.com/office/powerpoint/2010/main" val="16245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Screen Shot 2020-10-30 at 11.49.1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1030298" y="575459"/>
            <a:ext cx="986263" cy="694226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46803" y="1011599"/>
            <a:ext cx="2578553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are in Atlas Perspective - highlighted</a:t>
            </a:r>
          </a:p>
        </p:txBody>
      </p:sp>
    </p:spTree>
    <p:extLst>
      <p:ext uri="{BB962C8B-B14F-4D97-AF65-F5344CB8AC3E}">
        <p14:creationId xmlns:p14="http://schemas.microsoft.com/office/powerpoint/2010/main" val="42602983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35915</TotalTime>
  <Words>662</Words>
  <Application>Microsoft Macintosh PowerPoint</Application>
  <PresentationFormat>Widescreen</PresentationFormat>
  <Paragraphs>104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Merriweather Sans</vt:lpstr>
      <vt:lpstr>simple-light-2</vt:lpstr>
      <vt:lpstr>PowerPoint Presentation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an existing project using a local archive/directory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an eclipse project from a C codebase</vt:lpstr>
      <vt:lpstr>PowerPoint Presentation</vt:lpstr>
      <vt:lpstr>PowerPoint Presentation</vt:lpstr>
      <vt:lpstr>PowerPoint Presentation</vt:lpstr>
      <vt:lpstr>PowerPoint Presentation</vt:lpstr>
      <vt:lpstr>Indexing a project into Atlas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Santhanam, Ganesh R [E CPE]</dc:creator>
  <cp:lastModifiedBy>Kothari, Suraj C [E CPE]</cp:lastModifiedBy>
  <cp:revision>2268</cp:revision>
  <cp:lastPrinted>2017-03-09T05:22:22Z</cp:lastPrinted>
  <dcterms:created xsi:type="dcterms:W3CDTF">2016-08-15T15:08:51Z</dcterms:created>
  <dcterms:modified xsi:type="dcterms:W3CDTF">2021-09-06T14:31:46Z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